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0" r:id="rId3"/>
    <p:sldId id="264" r:id="rId4"/>
    <p:sldId id="272" r:id="rId5"/>
    <p:sldId id="273" r:id="rId6"/>
    <p:sldId id="267" r:id="rId7"/>
    <p:sldId id="278" r:id="rId8"/>
    <p:sldId id="283" r:id="rId9"/>
    <p:sldId id="274" r:id="rId10"/>
    <p:sldId id="275" r:id="rId11"/>
    <p:sldId id="284" r:id="rId12"/>
    <p:sldId id="277" r:id="rId13"/>
    <p:sldId id="285" r:id="rId14"/>
    <p:sldId id="263" r:id="rId15"/>
  </p:sldIdLst>
  <p:sldSz cx="13439775" cy="7559675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  <p15:guide id="3" pos="4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600"/>
    <a:srgbClr val="494DFD"/>
    <a:srgbClr val="000000"/>
    <a:srgbClr val="CACBFE"/>
    <a:srgbClr val="65D7FF"/>
    <a:srgbClr val="7376FD"/>
    <a:srgbClr val="FFFFFF"/>
    <a:srgbClr val="FC8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2362" autoAdjust="0"/>
  </p:normalViewPr>
  <p:slideViewPr>
    <p:cSldViewPr snapToObjects="1">
      <p:cViewPr varScale="1">
        <p:scale>
          <a:sx n="58" d="100"/>
          <a:sy n="58" d="100"/>
        </p:scale>
        <p:origin x="978" y="72"/>
      </p:cViewPr>
      <p:guideLst>
        <p:guide orient="horz" pos="2381"/>
        <p:guide pos="4232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2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B1DDA-D624-4B3E-821F-1D50554DF3F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216F791-0DD7-42BF-B085-4C88659AC691}">
      <dgm:prSet custT="1"/>
      <dgm:spPr/>
      <dgm:t>
        <a:bodyPr/>
        <a:lstStyle/>
        <a:p>
          <a:pPr rtl="0"/>
          <a:r>
            <a:rPr lang="ru-RU" sz="1600" smtClean="0">
              <a:solidFill>
                <a:schemeClr val="tx1"/>
              </a:solidFill>
            </a:rPr>
            <a:t>ХВС</a:t>
          </a:r>
          <a:endParaRPr lang="ru-RU" sz="1600">
            <a:solidFill>
              <a:schemeClr val="tx1"/>
            </a:solidFill>
          </a:endParaRPr>
        </a:p>
      </dgm:t>
    </dgm:pt>
    <dgm:pt modelId="{234DE63D-D6C0-4ACD-8FE4-D009C856E979}" type="parTrans" cxnId="{A7DDBD80-34A5-48B5-97BB-EF1B58EE083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814005C-D5C0-45E9-B463-A9E8DA6CC74D}" type="sibTrans" cxnId="{A7DDBD80-34A5-48B5-97BB-EF1B58EE083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71925CF-C85F-48ED-9F24-57E11280BE17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1 Установка двухтактных клапанов расхода воды на сливные бачки унитазов.</a:t>
          </a:r>
          <a:endParaRPr lang="ru-RU" sz="1400" dirty="0">
            <a:solidFill>
              <a:schemeClr val="tx1"/>
            </a:solidFill>
          </a:endParaRPr>
        </a:p>
      </dgm:t>
    </dgm:pt>
    <dgm:pt modelId="{CA49BEF4-04EF-44B4-8518-FD2393EEDE14}" type="parTrans" cxnId="{154380D4-AAB4-4FCD-9EF0-2E1571D7FF3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6CCC3E8-38CD-4FA3-A203-2CC25ACF54B5}" type="sibTrans" cxnId="{154380D4-AAB4-4FCD-9EF0-2E1571D7FF3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BE28476-E200-4211-B9B4-9DFCEFD01608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2. Маркировка здания табличками – </a:t>
          </a:r>
          <a:r>
            <a:rPr lang="ru-RU" sz="1400" dirty="0" err="1" smtClean="0">
              <a:solidFill>
                <a:schemeClr val="tx1"/>
              </a:solidFill>
            </a:rPr>
            <a:t>напоминалками</a:t>
          </a:r>
          <a:r>
            <a:rPr lang="ru-RU" sz="1400" dirty="0" smtClean="0">
              <a:solidFill>
                <a:schemeClr val="tx1"/>
              </a:solidFill>
            </a:rPr>
            <a:t> об экономии воды.</a:t>
          </a:r>
          <a:endParaRPr lang="ru-RU" sz="1400" dirty="0">
            <a:solidFill>
              <a:schemeClr val="tx1"/>
            </a:solidFill>
          </a:endParaRPr>
        </a:p>
      </dgm:t>
    </dgm:pt>
    <dgm:pt modelId="{82CB34AD-1705-4221-B123-7339B990892C}" type="parTrans" cxnId="{D716EECA-C580-48F0-B81F-26407E90B7C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48DAFE2-E13D-4283-A49F-AA2A5015FA88}" type="sibTrans" cxnId="{D716EECA-C580-48F0-B81F-26407E90B7C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B082FE6-E1B9-45A2-9EB6-E34B616CECAF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4. Внедрение системы энергоменеджмента (создание системы ответственности и контроля  за потреблением  воды по этажам)</a:t>
          </a:r>
          <a:endParaRPr lang="ru-RU" sz="1400" dirty="0">
            <a:solidFill>
              <a:schemeClr val="tx1"/>
            </a:solidFill>
          </a:endParaRPr>
        </a:p>
      </dgm:t>
    </dgm:pt>
    <dgm:pt modelId="{254C5753-C126-4891-9A4B-66E97E22F16F}" type="parTrans" cxnId="{A987539D-F8CA-4C70-9DFC-A0267BD2217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D69451E-4FF2-42AB-9FA9-57C33F591C42}" type="sibTrans" cxnId="{A987539D-F8CA-4C70-9DFC-A0267BD2217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B0C0210-B8BC-4266-914A-92B018F2544F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3 Внедрение программного модуля</a:t>
          </a:r>
          <a:r>
            <a:rPr lang="en-US" sz="1200" dirty="0" smtClean="0">
              <a:solidFill>
                <a:schemeClr val="tx1"/>
              </a:solidFill>
            </a:rPr>
            <a:t> SCADA </a:t>
          </a:r>
          <a:r>
            <a:rPr lang="ru-RU" sz="1200" dirty="0" smtClean="0">
              <a:solidFill>
                <a:schemeClr val="tx1"/>
              </a:solidFill>
            </a:rPr>
            <a:t> с архивацией данных  по максимальному суточному расходу воду. Возможность определения утечек. А так же системой автоматического закрытия подачи ХВС в систему водоснабжения здания, при необоснованных утечках воды в течение получаса днем и ночью.</a:t>
          </a:r>
          <a:endParaRPr lang="ru-RU" sz="1200" dirty="0">
            <a:solidFill>
              <a:schemeClr val="tx1"/>
            </a:solidFill>
          </a:endParaRPr>
        </a:p>
      </dgm:t>
    </dgm:pt>
    <dgm:pt modelId="{1A6E12B5-36BE-430F-B8C0-257DD5AEE2EF}" type="parTrans" cxnId="{0EDBCECE-AB75-4B9F-95BC-BFF7BB6705B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D3A5EEF-FB14-4E8A-A8C0-096220EB098F}" type="sibTrans" cxnId="{0EDBCECE-AB75-4B9F-95BC-BFF7BB6705B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070F2F1-A6CB-48B7-BFA8-D07F7F50D840}" type="pres">
      <dgm:prSet presAssocID="{D79B1DDA-D624-4B3E-821F-1D50554DF3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FEE67-434B-4D7D-9B91-B04C35D89C1C}" type="pres">
      <dgm:prSet presAssocID="{2216F791-0DD7-42BF-B085-4C88659AC691}" presName="parentText" presStyleLbl="node1" presStyleIdx="0" presStyleCnt="5" custScaleY="39870" custLinFactNeighborY="66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3A54-7C7E-4591-83CD-BC3CE6A6CD37}" type="pres">
      <dgm:prSet presAssocID="{E814005C-D5C0-45E9-B463-A9E8DA6CC74D}" presName="spacer" presStyleCnt="0"/>
      <dgm:spPr/>
    </dgm:pt>
    <dgm:pt modelId="{9D51583F-255E-4016-9EDD-0D9757F14148}" type="pres">
      <dgm:prSet presAssocID="{C71925CF-C85F-48ED-9F24-57E11280BE17}" presName="parentText" presStyleLbl="node1" presStyleIdx="1" presStyleCnt="5" custLinFactNeighborY="43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03D6F-06E2-466A-B0D8-7E8EF5F5BFFE}" type="pres">
      <dgm:prSet presAssocID="{66CCC3E8-38CD-4FA3-A203-2CC25ACF54B5}" presName="spacer" presStyleCnt="0"/>
      <dgm:spPr/>
    </dgm:pt>
    <dgm:pt modelId="{F4F8CADE-6743-485A-A76D-08CBE3E399DF}" type="pres">
      <dgm:prSet presAssocID="{BBE28476-E200-4211-B9B4-9DFCEFD01608}" presName="parentText" presStyleLbl="node1" presStyleIdx="2" presStyleCnt="5" custScaleY="69837" custLinFactNeighborY="-70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64063-012C-4800-AA50-4FDBEB13B0C1}" type="pres">
      <dgm:prSet presAssocID="{E48DAFE2-E13D-4283-A49F-AA2A5015FA88}" presName="spacer" presStyleCnt="0"/>
      <dgm:spPr/>
    </dgm:pt>
    <dgm:pt modelId="{CA87C0FD-8B88-4369-8C56-933762501583}" type="pres">
      <dgm:prSet presAssocID="{0B082FE6-E1B9-45A2-9EB6-E34B616CECAF}" presName="parentText" presStyleLbl="node1" presStyleIdx="3" presStyleCnt="5" custLinFactY="705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80338-4520-459D-8D31-74C93CF22F07}" type="pres">
      <dgm:prSet presAssocID="{AD69451E-4FF2-42AB-9FA9-57C33F591C42}" presName="spacer" presStyleCnt="0"/>
      <dgm:spPr/>
    </dgm:pt>
    <dgm:pt modelId="{106696D1-F230-4212-9234-30581811E412}" type="pres">
      <dgm:prSet presAssocID="{6B0C0210-B8BC-4266-914A-92B018F2544F}" presName="parentText" presStyleLbl="node1" presStyleIdx="4" presStyleCnt="5" custLinFactY="-1082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7539D-F8CA-4C70-9DFC-A0267BD22173}" srcId="{D79B1DDA-D624-4B3E-821F-1D50554DF3FB}" destId="{0B082FE6-E1B9-45A2-9EB6-E34B616CECAF}" srcOrd="3" destOrd="0" parTransId="{254C5753-C126-4891-9A4B-66E97E22F16F}" sibTransId="{AD69451E-4FF2-42AB-9FA9-57C33F591C42}"/>
    <dgm:cxn modelId="{0EDBCECE-AB75-4B9F-95BC-BFF7BB6705BA}" srcId="{D79B1DDA-D624-4B3E-821F-1D50554DF3FB}" destId="{6B0C0210-B8BC-4266-914A-92B018F2544F}" srcOrd="4" destOrd="0" parTransId="{1A6E12B5-36BE-430F-B8C0-257DD5AEE2EF}" sibTransId="{9D3A5EEF-FB14-4E8A-A8C0-096220EB098F}"/>
    <dgm:cxn modelId="{6210478F-9549-4069-B79C-1BB546DB7E31}" type="presOf" srcId="{2216F791-0DD7-42BF-B085-4C88659AC691}" destId="{CD7FEE67-434B-4D7D-9B91-B04C35D89C1C}" srcOrd="0" destOrd="0" presId="urn:microsoft.com/office/officeart/2005/8/layout/vList2"/>
    <dgm:cxn modelId="{D716EECA-C580-48F0-B81F-26407E90B7C6}" srcId="{D79B1DDA-D624-4B3E-821F-1D50554DF3FB}" destId="{BBE28476-E200-4211-B9B4-9DFCEFD01608}" srcOrd="2" destOrd="0" parTransId="{82CB34AD-1705-4221-B123-7339B990892C}" sibTransId="{E48DAFE2-E13D-4283-A49F-AA2A5015FA88}"/>
    <dgm:cxn modelId="{E60BABBE-62F7-4086-8F7A-ED3BCA9B7A98}" type="presOf" srcId="{0B082FE6-E1B9-45A2-9EB6-E34B616CECAF}" destId="{CA87C0FD-8B88-4369-8C56-933762501583}" srcOrd="0" destOrd="0" presId="urn:microsoft.com/office/officeart/2005/8/layout/vList2"/>
    <dgm:cxn modelId="{E8A5A737-6C7A-4B7A-8FEB-3BD2E8CC3190}" type="presOf" srcId="{BBE28476-E200-4211-B9B4-9DFCEFD01608}" destId="{F4F8CADE-6743-485A-A76D-08CBE3E399DF}" srcOrd="0" destOrd="0" presId="urn:microsoft.com/office/officeart/2005/8/layout/vList2"/>
    <dgm:cxn modelId="{154380D4-AAB4-4FCD-9EF0-2E1571D7FF3E}" srcId="{D79B1DDA-D624-4B3E-821F-1D50554DF3FB}" destId="{C71925CF-C85F-48ED-9F24-57E11280BE17}" srcOrd="1" destOrd="0" parTransId="{CA49BEF4-04EF-44B4-8518-FD2393EEDE14}" sibTransId="{66CCC3E8-38CD-4FA3-A203-2CC25ACF54B5}"/>
    <dgm:cxn modelId="{A7DDBD80-34A5-48B5-97BB-EF1B58EE0831}" srcId="{D79B1DDA-D624-4B3E-821F-1D50554DF3FB}" destId="{2216F791-0DD7-42BF-B085-4C88659AC691}" srcOrd="0" destOrd="0" parTransId="{234DE63D-D6C0-4ACD-8FE4-D009C856E979}" sibTransId="{E814005C-D5C0-45E9-B463-A9E8DA6CC74D}"/>
    <dgm:cxn modelId="{6A1D3485-FB8C-46D5-AA73-4395F2369C34}" type="presOf" srcId="{6B0C0210-B8BC-4266-914A-92B018F2544F}" destId="{106696D1-F230-4212-9234-30581811E412}" srcOrd="0" destOrd="0" presId="urn:microsoft.com/office/officeart/2005/8/layout/vList2"/>
    <dgm:cxn modelId="{3C34A2D9-AB26-4E67-AEC4-C3877D5D3B5A}" type="presOf" srcId="{D79B1DDA-D624-4B3E-821F-1D50554DF3FB}" destId="{C070F2F1-A6CB-48B7-BFA8-D07F7F50D840}" srcOrd="0" destOrd="0" presId="urn:microsoft.com/office/officeart/2005/8/layout/vList2"/>
    <dgm:cxn modelId="{B9086036-8183-4DEA-96BB-C52D83370A50}" type="presOf" srcId="{C71925CF-C85F-48ED-9F24-57E11280BE17}" destId="{9D51583F-255E-4016-9EDD-0D9757F14148}" srcOrd="0" destOrd="0" presId="urn:microsoft.com/office/officeart/2005/8/layout/vList2"/>
    <dgm:cxn modelId="{CABE2EE9-ACD2-4307-8505-D73FC4567493}" type="presParOf" srcId="{C070F2F1-A6CB-48B7-BFA8-D07F7F50D840}" destId="{CD7FEE67-434B-4D7D-9B91-B04C35D89C1C}" srcOrd="0" destOrd="0" presId="urn:microsoft.com/office/officeart/2005/8/layout/vList2"/>
    <dgm:cxn modelId="{48E33DCD-A8D9-448A-84ED-6D15DB8D233A}" type="presParOf" srcId="{C070F2F1-A6CB-48B7-BFA8-D07F7F50D840}" destId="{05583A54-7C7E-4591-83CD-BC3CE6A6CD37}" srcOrd="1" destOrd="0" presId="urn:microsoft.com/office/officeart/2005/8/layout/vList2"/>
    <dgm:cxn modelId="{5FFDE76E-5066-4FED-B3B1-DC621EA8530F}" type="presParOf" srcId="{C070F2F1-A6CB-48B7-BFA8-D07F7F50D840}" destId="{9D51583F-255E-4016-9EDD-0D9757F14148}" srcOrd="2" destOrd="0" presId="urn:microsoft.com/office/officeart/2005/8/layout/vList2"/>
    <dgm:cxn modelId="{DBCBC820-6475-4915-B2C9-A84B4C33D4F3}" type="presParOf" srcId="{C070F2F1-A6CB-48B7-BFA8-D07F7F50D840}" destId="{D8703D6F-06E2-466A-B0D8-7E8EF5F5BFFE}" srcOrd="3" destOrd="0" presId="urn:microsoft.com/office/officeart/2005/8/layout/vList2"/>
    <dgm:cxn modelId="{D9B72B2F-A4E5-4F8B-BAC7-674E392148A5}" type="presParOf" srcId="{C070F2F1-A6CB-48B7-BFA8-D07F7F50D840}" destId="{F4F8CADE-6743-485A-A76D-08CBE3E399DF}" srcOrd="4" destOrd="0" presId="urn:microsoft.com/office/officeart/2005/8/layout/vList2"/>
    <dgm:cxn modelId="{F2C3F1F7-1055-45D3-944D-8C048A958B77}" type="presParOf" srcId="{C070F2F1-A6CB-48B7-BFA8-D07F7F50D840}" destId="{9A764063-012C-4800-AA50-4FDBEB13B0C1}" srcOrd="5" destOrd="0" presId="urn:microsoft.com/office/officeart/2005/8/layout/vList2"/>
    <dgm:cxn modelId="{411E4516-8D5E-4C11-A8D0-10510C276E14}" type="presParOf" srcId="{C070F2F1-A6CB-48B7-BFA8-D07F7F50D840}" destId="{CA87C0FD-8B88-4369-8C56-933762501583}" srcOrd="6" destOrd="0" presId="urn:microsoft.com/office/officeart/2005/8/layout/vList2"/>
    <dgm:cxn modelId="{527C674B-1FCB-4609-A2D5-5DF114541C7F}" type="presParOf" srcId="{C070F2F1-A6CB-48B7-BFA8-D07F7F50D840}" destId="{A4F80338-4520-459D-8D31-74C93CF22F07}" srcOrd="7" destOrd="0" presId="urn:microsoft.com/office/officeart/2005/8/layout/vList2"/>
    <dgm:cxn modelId="{4B6EEC27-FDF2-4188-A5CE-A4A82577BE14}" type="presParOf" srcId="{C070F2F1-A6CB-48B7-BFA8-D07F7F50D840}" destId="{106696D1-F230-4212-9234-30581811E4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EE67-434B-4D7D-9B91-B04C35D89C1C}">
      <dsp:nvSpPr>
        <dsp:cNvPr id="0" name=""/>
        <dsp:cNvSpPr/>
      </dsp:nvSpPr>
      <dsp:spPr>
        <a:xfrm>
          <a:off x="0" y="82825"/>
          <a:ext cx="5832648" cy="4212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</a:rPr>
            <a:t>ХВС</a:t>
          </a:r>
          <a:endParaRPr lang="ru-RU" sz="1600" kern="1200">
            <a:solidFill>
              <a:schemeClr val="tx1"/>
            </a:solidFill>
          </a:endParaRPr>
        </a:p>
      </dsp:txBody>
      <dsp:txXfrm>
        <a:off x="20563" y="103388"/>
        <a:ext cx="5791522" cy="380104"/>
      </dsp:txXfrm>
    </dsp:sp>
    <dsp:sp modelId="{9D51583F-255E-4016-9EDD-0D9757F14148}">
      <dsp:nvSpPr>
        <dsp:cNvPr id="0" name=""/>
        <dsp:cNvSpPr/>
      </dsp:nvSpPr>
      <dsp:spPr>
        <a:xfrm>
          <a:off x="0" y="599675"/>
          <a:ext cx="5832648" cy="1056509"/>
        </a:xfrm>
        <a:prstGeom prst="roundRect">
          <a:avLst/>
        </a:prstGeom>
        <a:solidFill>
          <a:schemeClr val="accent1">
            <a:shade val="80000"/>
            <a:hueOff val="146068"/>
            <a:satOff val="-13133"/>
            <a:lumOff val="91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 Установка двухтактных клапанов расхода воды на сливные бачки унитазов.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1575" y="651250"/>
        <a:ext cx="5729498" cy="953359"/>
      </dsp:txXfrm>
    </dsp:sp>
    <dsp:sp modelId="{F4F8CADE-6743-485A-A76D-08CBE3E399DF}">
      <dsp:nvSpPr>
        <dsp:cNvPr id="0" name=""/>
        <dsp:cNvSpPr/>
      </dsp:nvSpPr>
      <dsp:spPr>
        <a:xfrm>
          <a:off x="0" y="1638430"/>
          <a:ext cx="5832648" cy="737834"/>
        </a:xfrm>
        <a:prstGeom prst="roundRect">
          <a:avLst/>
        </a:prstGeom>
        <a:solidFill>
          <a:schemeClr val="accent1">
            <a:shade val="80000"/>
            <a:hueOff val="292137"/>
            <a:satOff val="-26265"/>
            <a:lumOff val="18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Маркировка здания табличками – </a:t>
          </a:r>
          <a:r>
            <a:rPr lang="ru-RU" sz="1400" kern="1200" dirty="0" err="1" smtClean="0">
              <a:solidFill>
                <a:schemeClr val="tx1"/>
              </a:solidFill>
            </a:rPr>
            <a:t>напоминалками</a:t>
          </a:r>
          <a:r>
            <a:rPr lang="ru-RU" sz="1400" kern="1200" dirty="0" smtClean="0">
              <a:solidFill>
                <a:schemeClr val="tx1"/>
              </a:solidFill>
            </a:rPr>
            <a:t> об экономии воды.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6018" y="1674448"/>
        <a:ext cx="5760612" cy="665798"/>
      </dsp:txXfrm>
    </dsp:sp>
    <dsp:sp modelId="{CA87C0FD-8B88-4369-8C56-933762501583}">
      <dsp:nvSpPr>
        <dsp:cNvPr id="0" name=""/>
        <dsp:cNvSpPr/>
      </dsp:nvSpPr>
      <dsp:spPr>
        <a:xfrm>
          <a:off x="0" y="3456381"/>
          <a:ext cx="5832648" cy="1056509"/>
        </a:xfrm>
        <a:prstGeom prst="roundRect">
          <a:avLst/>
        </a:prstGeom>
        <a:solidFill>
          <a:schemeClr val="accent1">
            <a:shade val="80000"/>
            <a:hueOff val="438205"/>
            <a:satOff val="-39398"/>
            <a:lumOff val="274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4. Внедрение системы энергоменеджмента (создание системы ответственности и контроля  за потреблением  воды по этажам)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1575" y="3507956"/>
        <a:ext cx="5729498" cy="953359"/>
      </dsp:txXfrm>
    </dsp:sp>
    <dsp:sp modelId="{106696D1-F230-4212-9234-30581811E412}">
      <dsp:nvSpPr>
        <dsp:cNvPr id="0" name=""/>
        <dsp:cNvSpPr/>
      </dsp:nvSpPr>
      <dsp:spPr>
        <a:xfrm>
          <a:off x="0" y="2376266"/>
          <a:ext cx="5832648" cy="1056509"/>
        </a:xfrm>
        <a:prstGeom prst="roundRect">
          <a:avLst/>
        </a:prstGeom>
        <a:solidFill>
          <a:schemeClr val="accent1">
            <a:shade val="80000"/>
            <a:hueOff val="584273"/>
            <a:satOff val="-52530"/>
            <a:lumOff val="36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3 Внедрение программного модуля</a:t>
          </a:r>
          <a:r>
            <a:rPr lang="en-US" sz="1200" kern="1200" dirty="0" smtClean="0">
              <a:solidFill>
                <a:schemeClr val="tx1"/>
              </a:solidFill>
            </a:rPr>
            <a:t> SCADA </a:t>
          </a:r>
          <a:r>
            <a:rPr lang="ru-RU" sz="1200" kern="1200" dirty="0" smtClean="0">
              <a:solidFill>
                <a:schemeClr val="tx1"/>
              </a:solidFill>
            </a:rPr>
            <a:t> с архивацией данных  по максимальному суточному расходу воду. Возможность определения утечек. А так же системой автоматического закрытия подачи ХВС в систему водоснабжения здания, при необоснованных утечках воды в течение получаса днем и ночью.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575" y="2427841"/>
        <a:ext cx="5729498" cy="95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0961-7565-473B-8DFE-DD6CB271743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A4585-17D5-41E7-80A1-ED80BD7E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8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5274-CA93-4AB4-9BAF-358E25773EDB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A62F-B419-4B09-9056-61F2B5DEF2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9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A62F-B419-4B09-9056-61F2B5DEF24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19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62054" y="1"/>
            <a:ext cx="14598459" cy="7559675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704077" y="-23712"/>
            <a:ext cx="5407534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6833203" y="-23711"/>
            <a:ext cx="5151913" cy="25495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061" y="2985593"/>
            <a:ext cx="4869942" cy="1876316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7062" y="4873423"/>
            <a:ext cx="4864720" cy="138961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424242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4967" y="1672023"/>
            <a:ext cx="3135947" cy="827817"/>
          </a:xfrm>
        </p:spPr>
        <p:txBody>
          <a:bodyPr anchor="b"/>
          <a:lstStyle>
            <a:lvl1pPr algn="l">
              <a:defRPr sz="2700"/>
            </a:lvl1pPr>
          </a:lstStyle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6835838" y="6711207"/>
            <a:ext cx="5151913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95070" y="6305205"/>
            <a:ext cx="4161850" cy="40248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3203" y="6305205"/>
            <a:ext cx="946055" cy="4024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6835838" y="6711207"/>
            <a:ext cx="5151913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8" y="1135546"/>
            <a:ext cx="2181837" cy="52694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8126" y="1135546"/>
            <a:ext cx="7971715" cy="52694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46" y="3197629"/>
            <a:ext cx="9755695" cy="1501435"/>
          </a:xfrm>
        </p:spPr>
        <p:txBody>
          <a:bodyPr anchor="b"/>
          <a:lstStyle>
            <a:lvl1pPr algn="l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948" y="4703798"/>
            <a:ext cx="9755694" cy="1675974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32135" y="2550131"/>
            <a:ext cx="5026476" cy="385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7406" y="2550129"/>
            <a:ext cx="5026476" cy="385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5509" y="2552972"/>
            <a:ext cx="4493370" cy="705219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113" y="3279051"/>
            <a:ext cx="5026476" cy="312594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6358" y="2552973"/>
            <a:ext cx="4491267" cy="705219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406" y="3279051"/>
            <a:ext cx="5026476" cy="312594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62054" y="1"/>
            <a:ext cx="14598459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704077" y="-23712"/>
            <a:ext cx="5407534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6833203" y="-23711"/>
            <a:ext cx="5151913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1331003" y="663466"/>
            <a:ext cx="5235775" cy="62263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225" y="944163"/>
            <a:ext cx="4542304" cy="567773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835838" y="6711207"/>
            <a:ext cx="5151913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1961" y="6310572"/>
            <a:ext cx="5134959" cy="4024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567" y="2929331"/>
            <a:ext cx="4857033" cy="1612855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1803" y="4560270"/>
            <a:ext cx="4848525" cy="16732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62054" y="1"/>
            <a:ext cx="14598459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704077" y="-23712"/>
            <a:ext cx="5407534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6833203" y="-23711"/>
            <a:ext cx="5151913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1331003" y="663466"/>
            <a:ext cx="5235775" cy="622636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6835838" y="6711207"/>
            <a:ext cx="5151913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617" y="2933155"/>
            <a:ext cx="4851758" cy="161273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448" y="764781"/>
            <a:ext cx="4937945" cy="6027581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921" y="4555965"/>
            <a:ext cx="4851155" cy="1675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1961" y="6310572"/>
            <a:ext cx="5134959" cy="4024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47992" y="1"/>
            <a:ext cx="14598459" cy="7559675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71989" y="367608"/>
            <a:ext cx="12095798" cy="68185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6704077" y="-23712"/>
            <a:ext cx="5407534" cy="770787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6833203" y="-23711"/>
            <a:ext cx="5151913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3713" y="1132809"/>
            <a:ext cx="10324911" cy="1259946"/>
          </a:xfrm>
          <a:prstGeom prst="rect">
            <a:avLst/>
          </a:prstGeom>
        </p:spPr>
        <p:txBody>
          <a:bodyPr vert="horz" lIns="104287" tIns="52144" rIns="104287" bIns="52144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718" y="2561398"/>
            <a:ext cx="9961243" cy="386799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4911" y="247462"/>
            <a:ext cx="3135947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rgbClr val="FEFEFE"/>
                </a:solidFill>
              </a:defRPr>
            </a:lvl1pPr>
          </a:lstStyle>
          <a:p>
            <a:fld id="{AA1128F7-BA18-4A5B-B2F7-219FE933F50F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1962" y="6450924"/>
            <a:ext cx="514743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3204" y="247461"/>
            <a:ext cx="195799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rgbClr val="FEFEFE"/>
                </a:solidFill>
              </a:defRPr>
            </a:lvl1pPr>
          </a:lstStyle>
          <a:p>
            <a:fld id="{C16579E7-3B8B-4873-AD90-EC8A1A49C58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42873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1077" indent="-312862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730011" indent="-312862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42873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82734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12166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1170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60602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0034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466" indent="-260718" algn="l" defTabSz="104287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6" y="2965187"/>
            <a:ext cx="5934486" cy="33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006202"/>
            <a:ext cx="11863137" cy="1656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4297" y="2965187"/>
            <a:ext cx="12221830" cy="4001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9 ноября 2018 года </a:t>
            </a:r>
            <a:r>
              <a:rPr lang="ru-RU" sz="2000" dirty="0"/>
              <a:t>Первый международный форум по энергосбережению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15211" y="4884822"/>
            <a:ext cx="6110915" cy="1760648"/>
          </a:xfrm>
          <a:ln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r>
              <a:rPr lang="ru-RU" sz="2000" dirty="0" smtClean="0"/>
              <a:t>Международный центр энергоэффективности, ресурсосбережения и экотехнологий 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PRO ECO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» г. Караганда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/>
              <a:t>Республика Казахстан</a:t>
            </a:r>
            <a:endParaRPr lang="ru-RU" sz="20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291149" y="3632880"/>
            <a:ext cx="6134978" cy="102142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r>
              <a:rPr lang="ru-RU" sz="1800" dirty="0" smtClean="0"/>
              <a:t>Специалист по энергоменеджменту и аудиту Мирошниченко Дарья</a:t>
            </a:r>
          </a:p>
          <a:p>
            <a:r>
              <a:rPr lang="en-US" sz="1800" dirty="0"/>
              <a:t>proeco.darya@gmail.com</a:t>
            </a: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0948" y="1532870"/>
            <a:ext cx="12574688" cy="1102519"/>
          </a:xfrm>
          <a:prstGeom prst="rect">
            <a:avLst/>
          </a:prstGeom>
        </p:spPr>
        <p:txBody>
          <a:bodyPr vert="horz" lIns="104287" tIns="52144" rIns="104287" bIns="52144" rtlCol="0" anchor="b"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Инновационные технологии «простого энергосбережения» </a:t>
            </a:r>
            <a:endParaRPr lang="ru-RU" sz="5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039797" y="841264"/>
            <a:ext cx="5480290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Энергоменеджмент</a:t>
            </a:r>
          </a:p>
          <a:p>
            <a:pPr algn="r"/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871" y="1809400"/>
            <a:ext cx="5057795" cy="369332"/>
          </a:xfrm>
          <a:prstGeom prst="rect">
            <a:avLst/>
          </a:prstGeom>
          <a:solidFill>
            <a:srgbClr val="65D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Офисное здание компании Эргономика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008" y="1988481"/>
            <a:ext cx="539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Реализованные решения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180" y="2573256"/>
            <a:ext cx="6718300" cy="1600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8215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Тепло</a:t>
            </a:r>
          </a:p>
          <a:p>
            <a:pPr marL="78215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78215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Внедрение </a:t>
            </a:r>
            <a:r>
              <a:rPr lang="ru-RU" sz="1400" dirty="0">
                <a:solidFill>
                  <a:schemeClr val="tx1"/>
                </a:solidFill>
              </a:rPr>
              <a:t>программного модуля</a:t>
            </a:r>
            <a:r>
              <a:rPr lang="en-US" sz="1400" dirty="0">
                <a:solidFill>
                  <a:schemeClr val="tx1"/>
                </a:solidFill>
              </a:rPr>
              <a:t> SCADA </a:t>
            </a:r>
            <a:r>
              <a:rPr lang="ru-RU" sz="1400" dirty="0">
                <a:solidFill>
                  <a:schemeClr val="tx1"/>
                </a:solidFill>
              </a:rPr>
              <a:t> с настроенной программой контроля подачи тепла в здание с учетом нагрева солнечной стороны здания (солнечной инсоляции), с учетом контроля внутренний температуры помещений, и регулированием температуры по контурам.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180" y="4440386"/>
            <a:ext cx="67183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8215" lv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Электроэнергия</a:t>
            </a:r>
          </a:p>
          <a:p>
            <a:pPr marL="78215" lv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78215" lv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chemeClr val="tx1"/>
                </a:solidFill>
              </a:rPr>
              <a:t>. Модернизация алгоритма работы циркуляционных насосов в тепловом пункте.</a:t>
            </a:r>
          </a:p>
          <a:p>
            <a:pPr marL="78215" lv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2. Изменение схем освещения по этажам.</a:t>
            </a:r>
          </a:p>
          <a:p>
            <a:pPr marL="78215" lv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3. Замена существующих ламп на светодиодные аналоги</a:t>
            </a:r>
          </a:p>
          <a:p>
            <a:pPr marL="78215" lv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4. Снижение электропотребления водонагревателя кухни путем снижения температуры нагрева до комфортной (40 С).</a:t>
            </a:r>
          </a:p>
          <a:p>
            <a:pPr marL="78215" lv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5. Маркировка здания табличками – </a:t>
            </a:r>
            <a:r>
              <a:rPr lang="ru-RU" sz="1200" dirty="0" err="1">
                <a:solidFill>
                  <a:schemeClr val="tx1"/>
                </a:solidFill>
              </a:rPr>
              <a:t>напоминалками</a:t>
            </a:r>
            <a:r>
              <a:rPr lang="ru-RU" sz="1200" dirty="0">
                <a:solidFill>
                  <a:schemeClr val="tx1"/>
                </a:solidFill>
              </a:rPr>
              <a:t> об экономии электроэнергии.</a:t>
            </a:r>
          </a:p>
          <a:p>
            <a:pPr marL="78215" lv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6. Внедрение системы энергоменеджмента (создание системы ответственности и контроля  за потреблением  энергии по этажам)</a:t>
            </a:r>
          </a:p>
          <a:p>
            <a:pPr marL="78215" lvl="0" indent="0"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72739311"/>
              </p:ext>
            </p:extLst>
          </p:nvPr>
        </p:nvGraphicFramePr>
        <p:xfrm>
          <a:off x="7439967" y="2267669"/>
          <a:ext cx="583264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0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771390" y="1547589"/>
            <a:ext cx="5303314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ЭНЕРГОМЕНЕДЖМЕНТ</a:t>
            </a:r>
          </a:p>
          <a:p>
            <a:pPr algn="r"/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8440" y="2644815"/>
            <a:ext cx="5057795" cy="369332"/>
          </a:xfrm>
          <a:prstGeom prst="rect">
            <a:avLst/>
          </a:prstGeom>
          <a:solidFill>
            <a:srgbClr val="65D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Офисное здание компании Эргономика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9287" y="2644815"/>
            <a:ext cx="4753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Полученная экономия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733" y="3391116"/>
            <a:ext cx="6819313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8215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Тепло </a:t>
            </a:r>
          </a:p>
          <a:p>
            <a:pPr marL="78215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50%</a:t>
            </a:r>
            <a:r>
              <a:rPr lang="ru-RU" sz="2800" dirty="0" smtClean="0">
                <a:solidFill>
                  <a:schemeClr val="tx1"/>
                </a:solidFill>
              </a:rPr>
              <a:t>         - от 500 </a:t>
            </a:r>
            <a:r>
              <a:rPr lang="ru-RU" sz="2800" dirty="0" err="1" smtClean="0">
                <a:solidFill>
                  <a:schemeClr val="tx1"/>
                </a:solidFill>
              </a:rPr>
              <a:t>тыс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тг</a:t>
            </a:r>
            <a:r>
              <a:rPr lang="ru-RU" sz="2800" dirty="0" smtClean="0">
                <a:solidFill>
                  <a:schemeClr val="tx1"/>
                </a:solidFill>
              </a:rPr>
              <a:t>/год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6472" y="4288854"/>
            <a:ext cx="6214135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8215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ХВС</a:t>
            </a:r>
          </a:p>
          <a:p>
            <a:pPr marL="78215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60%      - от 300 </a:t>
            </a:r>
            <a:r>
              <a:rPr lang="ru-RU" sz="2800" b="1" dirty="0" err="1" smtClean="0">
                <a:solidFill>
                  <a:schemeClr val="tx1"/>
                </a:solidFill>
              </a:rPr>
              <a:t>тыс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тг</a:t>
            </a:r>
            <a:r>
              <a:rPr lang="ru-RU" sz="2800" b="1" dirty="0" smtClean="0">
                <a:solidFill>
                  <a:schemeClr val="tx1"/>
                </a:solidFill>
              </a:rPr>
              <a:t>/год </a:t>
            </a:r>
          </a:p>
          <a:p>
            <a:pPr marL="78215" lv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749" y="4985970"/>
            <a:ext cx="630469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8215" lvl="0" indent="0">
              <a:buNone/>
            </a:pPr>
            <a:r>
              <a:rPr lang="ru-RU" sz="2800" b="1" dirty="0" smtClean="0"/>
              <a:t>Электроэнергия</a:t>
            </a:r>
          </a:p>
          <a:p>
            <a:pPr marL="78215" lvl="0" indent="0">
              <a:buNone/>
            </a:pPr>
            <a:r>
              <a:rPr lang="ru-RU" sz="2800" b="1" dirty="0" smtClean="0"/>
              <a:t>35%         - от 200 </a:t>
            </a:r>
            <a:r>
              <a:rPr lang="ru-RU" sz="2800" b="1" dirty="0" err="1" smtClean="0"/>
              <a:t>тыс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тг</a:t>
            </a:r>
            <a:r>
              <a:rPr lang="ru-RU" sz="2800" b="1" dirty="0" smtClean="0"/>
              <a:t>/год</a:t>
            </a:r>
          </a:p>
        </p:txBody>
      </p:sp>
    </p:spTree>
    <p:extLst>
      <p:ext uri="{BB962C8B-B14F-4D97-AF65-F5344CB8AC3E}">
        <p14:creationId xmlns:p14="http://schemas.microsoft.com/office/powerpoint/2010/main" val="1981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24363" y="1351626"/>
            <a:ext cx="11544423" cy="876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Система контроля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утечек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воды</a:t>
            </a:r>
          </a:p>
          <a:p>
            <a:pPr algn="r"/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079927" y="944177"/>
            <a:ext cx="6214923" cy="2957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04287" tIns="52144" rIns="104287" bIns="52144" rtlCol="0" anchor="b"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ИННОВАЦИОННЫЕ ТЕХНОЛОГИИ «ПРОСТОГО ЭНЕРГОСБЕРЕЖЕНИЯ» 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0230" y="2400977"/>
            <a:ext cx="4847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ea typeface="Verdana" panose="020B0604030504040204" pitchFamily="34" charset="0"/>
                <a:cs typeface="Times New Roman" panose="02020603050405020304" pitchFamily="18" charset="0"/>
              </a:rPr>
              <a:t>ПРЕИМУЩЕСТВА</a:t>
            </a:r>
            <a:endParaRPr lang="ru-RU" sz="4400" b="1" dirty="0"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6148" y="3343418"/>
            <a:ext cx="6662498" cy="681680"/>
          </a:xfrm>
          <a:prstGeom prst="roundRect">
            <a:avLst/>
          </a:prstGeom>
          <a:solidFill>
            <a:srgbClr val="94C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Экономия потребления </a:t>
            </a:r>
            <a:r>
              <a:rPr lang="ru-RU" sz="3200" dirty="0" smtClean="0">
                <a:cs typeface="Times New Roman" panose="02020603050405020304" pitchFamily="18" charset="0"/>
              </a:rPr>
              <a:t>воды;</a:t>
            </a:r>
            <a:endParaRPr lang="ru-RU" sz="3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88894" y="4223715"/>
            <a:ext cx="8030475" cy="681680"/>
          </a:xfrm>
          <a:prstGeom prst="roundRect">
            <a:avLst/>
          </a:prstGeom>
          <a:solidFill>
            <a:srgbClr val="494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Быстрые сроки устранения </a:t>
            </a:r>
            <a:r>
              <a:rPr lang="ru-RU" sz="3200" dirty="0" smtClean="0">
                <a:cs typeface="Times New Roman" panose="02020603050405020304" pitchFamily="18" charset="0"/>
              </a:rPr>
              <a:t>утечек;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9958" y="6128627"/>
            <a:ext cx="11928348" cy="933979"/>
          </a:xfrm>
          <a:prstGeom prst="roundRect">
            <a:avLst/>
          </a:prstGeom>
          <a:solidFill>
            <a:srgbClr val="494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3200" dirty="0"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cs typeface="Times New Roman" panose="02020603050405020304" pitchFamily="18" charset="0"/>
              </a:rPr>
              <a:t>Результативность</a:t>
            </a:r>
            <a:r>
              <a:rPr lang="ru-RU" sz="3200" dirty="0">
                <a:cs typeface="Times New Roman" panose="02020603050405020304" pitchFamily="18" charset="0"/>
              </a:rPr>
              <a:t>. (Сокращение утечек воды от </a:t>
            </a:r>
            <a:r>
              <a:rPr lang="ru-RU" sz="3200" dirty="0" smtClean="0">
                <a:cs typeface="Times New Roman" panose="02020603050405020304" pitchFamily="18" charset="0"/>
              </a:rPr>
              <a:t>20 до </a:t>
            </a:r>
            <a:r>
              <a:rPr lang="ru-RU" sz="3200" dirty="0">
                <a:cs typeface="Times New Roman" panose="02020603050405020304" pitchFamily="18" charset="0"/>
              </a:rPr>
              <a:t>50% в течение месяца).</a:t>
            </a:r>
          </a:p>
          <a:p>
            <a:endParaRPr lang="ru-RU" sz="3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28894" y="5175624"/>
            <a:ext cx="10157003" cy="681680"/>
          </a:xfrm>
          <a:prstGeom prst="roundRect">
            <a:avLst/>
          </a:prstGeom>
          <a:solidFill>
            <a:srgbClr val="94C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Оценка текущего состояния </a:t>
            </a:r>
            <a:r>
              <a:rPr lang="ru-RU" sz="3200" dirty="0" smtClean="0">
                <a:cs typeface="Times New Roman" panose="02020603050405020304" pitchFamily="18" charset="0"/>
              </a:rPr>
              <a:t>водопотребления;</a:t>
            </a:r>
            <a:endParaRPr 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8042997" y="1841802"/>
            <a:ext cx="5229618" cy="130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Превышение максимально возможного расхода воды либо выход за допустимые временные рамки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1175" y="4355901"/>
            <a:ext cx="4797570" cy="900231"/>
          </a:xfrm>
          <a:prstGeom prst="roundRect">
            <a:avLst/>
          </a:prstGeom>
          <a:solidFill>
            <a:srgbClr val="94C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оповещение на </a:t>
            </a:r>
            <a:r>
              <a:rPr lang="ru-RU" dirty="0" smtClean="0">
                <a:latin typeface="Century Gothic" panose="020B0502020202020204" pitchFamily="34" charset="0"/>
              </a:rPr>
              <a:t>телефон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159" y="2110689"/>
            <a:ext cx="5052546" cy="1165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оповещения о превышении расхода воды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10610" y="3995861"/>
            <a:ext cx="5973973" cy="1076686"/>
          </a:xfrm>
          <a:prstGeom prst="roundRect">
            <a:avLst/>
          </a:prstGeom>
          <a:solidFill>
            <a:srgbClr val="494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О</a:t>
            </a:r>
            <a:r>
              <a:rPr lang="ru-RU" dirty="0" smtClean="0">
                <a:latin typeface="Century Gothic" panose="020B0502020202020204" pitchFamily="34" charset="0"/>
              </a:rPr>
              <a:t>тключение стояка </a:t>
            </a:r>
            <a:r>
              <a:rPr lang="ru-RU" dirty="0">
                <a:latin typeface="Century Gothic" panose="020B0502020202020204" pitchFamily="34" charset="0"/>
              </a:rPr>
              <a:t>холодного </a:t>
            </a:r>
            <a:r>
              <a:rPr lang="ru-RU" dirty="0" smtClean="0">
                <a:latin typeface="Century Gothic" panose="020B0502020202020204" pitchFamily="34" charset="0"/>
              </a:rPr>
              <a:t>водоснабжения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Оповещение </a:t>
            </a:r>
            <a:r>
              <a:rPr lang="ru-RU" dirty="0">
                <a:latin typeface="Century Gothic" panose="020B0502020202020204" pitchFamily="34" charset="0"/>
              </a:rPr>
              <a:t>сервисной бригады об </a:t>
            </a:r>
            <a:r>
              <a:rPr lang="ru-RU" dirty="0" smtClean="0">
                <a:latin typeface="Century Gothic" panose="020B0502020202020204" pitchFamily="34" charset="0"/>
              </a:rPr>
              <a:t>утечке</a:t>
            </a:r>
          </a:p>
        </p:txBody>
      </p:sp>
      <p:cxnSp>
        <p:nvCxnSpPr>
          <p:cNvPr id="18" name="Соединительная линия уступом 17"/>
          <p:cNvCxnSpPr>
            <a:stCxn id="16" idx="2"/>
          </p:cNvCxnSpPr>
          <p:nvPr/>
        </p:nvCxnSpPr>
        <p:spPr>
          <a:xfrm rot="5400000">
            <a:off x="2190968" y="3778245"/>
            <a:ext cx="1004928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6" idx="2"/>
            <a:endCxn id="17" idx="0"/>
          </p:cNvCxnSpPr>
          <p:nvPr/>
        </p:nvCxnSpPr>
        <p:spPr>
          <a:xfrm rot="16200000" flipH="1">
            <a:off x="5985474" y="-16262"/>
            <a:ext cx="720080" cy="73041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11175" y="5594771"/>
            <a:ext cx="4797570" cy="929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принятие мер </a:t>
            </a:r>
            <a:r>
              <a:rPr lang="ru-RU" dirty="0">
                <a:latin typeface="Century Gothic" panose="020B0502020202020204" pitchFamily="34" charset="0"/>
              </a:rPr>
              <a:t>по устранению утечек</a:t>
            </a:r>
          </a:p>
        </p:txBody>
      </p:sp>
      <p:cxnSp>
        <p:nvCxnSpPr>
          <p:cNvPr id="21" name="Прямая со стрелкой 20"/>
          <p:cNvCxnSpPr>
            <a:stCxn id="15" idx="2"/>
            <a:endCxn id="20" idx="0"/>
          </p:cNvCxnSpPr>
          <p:nvPr/>
        </p:nvCxnSpPr>
        <p:spPr>
          <a:xfrm>
            <a:off x="2709960" y="5256132"/>
            <a:ext cx="0" cy="33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011248" y="5362049"/>
            <a:ext cx="5973973" cy="665178"/>
          </a:xfrm>
          <a:prstGeom prst="roundRect">
            <a:avLst/>
          </a:prstGeom>
          <a:solidFill>
            <a:srgbClr val="494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Устранение утечек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10610" y="6372551"/>
            <a:ext cx="5973973" cy="639707"/>
          </a:xfrm>
          <a:prstGeom prst="roundRect">
            <a:avLst/>
          </a:prstGeom>
          <a:solidFill>
            <a:srgbClr val="494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</a:t>
            </a:r>
            <a:r>
              <a:rPr lang="ru-RU" dirty="0" smtClean="0">
                <a:latin typeface="Century Gothic" panose="020B0502020202020204" pitchFamily="34" charset="0"/>
              </a:rPr>
              <a:t>ткрытие клапана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24" name="Прямая со стрелкой 23"/>
          <p:cNvCxnSpPr>
            <a:stCxn id="17" idx="2"/>
            <a:endCxn id="22" idx="0"/>
          </p:cNvCxnSpPr>
          <p:nvPr/>
        </p:nvCxnSpPr>
        <p:spPr>
          <a:xfrm>
            <a:off x="9997597" y="5072547"/>
            <a:ext cx="638" cy="289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2"/>
          </p:cNvCxnSpPr>
          <p:nvPr/>
        </p:nvCxnSpPr>
        <p:spPr>
          <a:xfrm flipH="1">
            <a:off x="9997596" y="6027227"/>
            <a:ext cx="639" cy="27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920259" y="816310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6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08628" y="773622"/>
            <a:ext cx="9129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ПРИНЦИП ДЕЙСТВИЯ </a:t>
            </a:r>
            <a:r>
              <a:rPr lang="ru-RU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ПРИ ПОВЫШЕНИИ РАСХОДА ВОДЫ</a:t>
            </a:r>
            <a:endParaRPr lang="ru-RU" sz="6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Соединительная линия уступом 27"/>
          <p:cNvCxnSpPr>
            <a:stCxn id="14" idx="1"/>
            <a:endCxn id="16" idx="3"/>
          </p:cNvCxnSpPr>
          <p:nvPr/>
        </p:nvCxnSpPr>
        <p:spPr>
          <a:xfrm rot="10800000" flipV="1">
            <a:off x="5219705" y="2494449"/>
            <a:ext cx="2823292" cy="1987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9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3439775" cy="75596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82" y="371657"/>
            <a:ext cx="10777549" cy="68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314713" y="2424207"/>
            <a:ext cx="4683433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Электроэнергия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Тепловая энергия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Вода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754511" y="5912172"/>
            <a:ext cx="9606143" cy="86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МЖД ЖКХ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Бюджетные объекты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Промышленные предприятия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09942" y="2133256"/>
            <a:ext cx="4816716" cy="462012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ОТ 20 % 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ДО 50 %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39897" y="1506371"/>
            <a:ext cx="12537855" cy="61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Century Gothic" panose="020B0502020202020204" pitchFamily="34" charset="0"/>
              </a:rPr>
              <a:t>Потенциал экономии энергии/экономии </a:t>
            </a:r>
            <a:r>
              <a:rPr lang="ru-RU" sz="3600" dirty="0">
                <a:latin typeface="Century Gothic" panose="020B0502020202020204" pitchFamily="34" charset="0"/>
              </a:rPr>
              <a:t>в деньгах </a:t>
            </a:r>
            <a:r>
              <a:rPr lang="ru-RU" sz="3600" dirty="0" smtClean="0"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latin typeface="Century Gothic" panose="020B0502020202020204" pitchFamily="34" charset="0"/>
              </a:rPr>
            </a:br>
            <a:endParaRPr lang="ru-RU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76401"/>
            <a:ext cx="6783397" cy="4922603"/>
          </a:xfrm>
          <a:prstGeom prst="rect">
            <a:avLst/>
          </a:prstGeom>
          <a:ln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3397" y="2079776"/>
            <a:ext cx="6656378" cy="4922603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0" y="940718"/>
            <a:ext cx="13632655" cy="815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      Как экономить электроэнергию                                    </a:t>
            </a:r>
            <a:r>
              <a:rPr lang="ru-RU" sz="3600" u="sng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                              </a:t>
            </a:r>
            <a:br>
              <a:rPr lang="ru-RU" sz="3600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ru-RU" sz="3600" u="sng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446513" y="5081617"/>
            <a:ext cx="642128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>
                <a:latin typeface="+mn-lt"/>
              </a:rPr>
              <a:t>Проектирование</a:t>
            </a:r>
          </a:p>
          <a:p>
            <a:pPr algn="r"/>
            <a:r>
              <a:rPr lang="ru-RU" sz="3600" dirty="0" smtClean="0">
                <a:latin typeface="+mn-lt"/>
              </a:rPr>
              <a:t>Зонирование</a:t>
            </a:r>
          </a:p>
          <a:p>
            <a:pPr algn="r"/>
            <a:r>
              <a:rPr lang="ru-RU" sz="3600" dirty="0" smtClean="0">
                <a:latin typeface="+mn-lt"/>
              </a:rPr>
              <a:t>Менеджмент </a:t>
            </a:r>
            <a:r>
              <a:rPr lang="ru-RU" sz="3600" dirty="0">
                <a:latin typeface="+mn-lt"/>
              </a:rPr>
              <a:t>(энерго)</a:t>
            </a:r>
          </a:p>
          <a:p>
            <a:pPr algn="r"/>
            <a:r>
              <a:rPr lang="ru-RU" sz="3600" dirty="0" smtClean="0">
                <a:latin typeface="+mn-lt"/>
              </a:rPr>
              <a:t>Формы учета</a:t>
            </a:r>
          </a:p>
          <a:p>
            <a:pPr algn="r"/>
            <a:endParaRPr lang="ru-RU" sz="3600" dirty="0" smtClean="0">
              <a:latin typeface="+mn-lt"/>
            </a:endParaRPr>
          </a:p>
          <a:p>
            <a:pPr algn="r"/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3" y="3201672"/>
            <a:ext cx="6393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Приборный учет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Оборудование (ЧРП, автоматизация)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Освещение (</a:t>
            </a:r>
            <a:r>
              <a:rPr lang="en-US" sz="3600" dirty="0">
                <a:solidFill>
                  <a:schemeClr val="bg1"/>
                </a:solidFill>
              </a:rPr>
              <a:t>LED</a:t>
            </a:r>
            <a:r>
              <a:rPr lang="ru-RU" sz="3600" dirty="0">
                <a:solidFill>
                  <a:schemeClr val="bg1"/>
                </a:solidFill>
              </a:rPr>
              <a:t>)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993" y="2110809"/>
            <a:ext cx="8322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u="sng" dirty="0" smtClean="0">
              <a:solidFill>
                <a:schemeClr val="bg1"/>
              </a:solidFill>
            </a:endParaRPr>
          </a:p>
          <a:p>
            <a:r>
              <a:rPr lang="ru-RU" sz="3600" u="sng" dirty="0" smtClean="0">
                <a:solidFill>
                  <a:schemeClr val="bg1"/>
                </a:solidFill>
              </a:rPr>
              <a:t>Применяемые решения</a:t>
            </a: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3347" y="2757140"/>
            <a:ext cx="498107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Простые инновации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469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76401"/>
            <a:ext cx="6783397" cy="4922603"/>
          </a:xfrm>
          <a:prstGeom prst="rect">
            <a:avLst/>
          </a:prstGeom>
          <a:solidFill>
            <a:srgbClr val="FFC000"/>
          </a:solidFill>
          <a:ln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Century Gothic" panose="020B0502020202020204" pitchFamily="34" charset="0"/>
            </a:endParaRPr>
          </a:p>
          <a:p>
            <a:pPr marL="625475"/>
            <a:endParaRPr lang="ru-RU" sz="3600" dirty="0" smtClean="0">
              <a:latin typeface="Century Gothic" panose="020B0502020202020204" pitchFamily="34" charset="0"/>
            </a:endParaRPr>
          </a:p>
          <a:p>
            <a:pPr marL="625475"/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Термостатика </a:t>
            </a:r>
          </a:p>
          <a:p>
            <a:pPr marL="625475"/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Балансировка</a:t>
            </a:r>
          </a:p>
          <a:p>
            <a:pPr marL="625475"/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Погодное регулирование</a:t>
            </a:r>
          </a:p>
          <a:p>
            <a:pPr marL="625475"/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Энергосберегающие </a:t>
            </a:r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решения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для ограждающих </a:t>
            </a:r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конструкций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3397" y="2079776"/>
            <a:ext cx="6656378" cy="4922603"/>
          </a:xfrm>
          <a:prstGeom prst="rect">
            <a:avLst/>
          </a:prstGeom>
          <a:solidFill>
            <a:srgbClr val="FFC000"/>
          </a:soli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3600" b="1" dirty="0" smtClean="0">
              <a:latin typeface="Century Gothic" panose="020B0502020202020204" pitchFamily="34" charset="0"/>
            </a:endParaRPr>
          </a:p>
          <a:p>
            <a:pPr algn="r"/>
            <a:r>
              <a:rPr lang="ru-RU" sz="2800" dirty="0" smtClean="0">
                <a:latin typeface="Century Gothic" panose="020B0502020202020204" pitchFamily="34" charset="0"/>
              </a:rPr>
              <a:t>Модернизация</a:t>
            </a:r>
            <a:r>
              <a:rPr lang="ru-RU" sz="36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latin typeface="Century Gothic" panose="020B0502020202020204" pitchFamily="34" charset="0"/>
              </a:rPr>
              <a:t>элеваторных узлов</a:t>
            </a:r>
          </a:p>
          <a:p>
            <a:pPr algn="r"/>
            <a:endParaRPr lang="ru-RU" sz="2800" dirty="0">
              <a:latin typeface="Century Gothic" panose="020B0502020202020204" pitchFamily="34" charset="0"/>
            </a:endParaRPr>
          </a:p>
          <a:p>
            <a:pPr algn="r"/>
            <a:r>
              <a:rPr lang="ru-RU" sz="2800" dirty="0" smtClean="0">
                <a:latin typeface="Century Gothic" panose="020B0502020202020204" pitchFamily="34" charset="0"/>
              </a:rPr>
              <a:t>Поквартирный учет</a:t>
            </a:r>
          </a:p>
          <a:p>
            <a:pPr algn="r"/>
            <a:endParaRPr lang="ru-RU" sz="2800" dirty="0" smtClean="0">
              <a:latin typeface="Century Gothic" panose="020B0502020202020204" pitchFamily="34" charset="0"/>
            </a:endParaRPr>
          </a:p>
          <a:p>
            <a:pPr algn="r"/>
            <a:r>
              <a:rPr lang="ru-RU" sz="2800" dirty="0" smtClean="0">
                <a:latin typeface="Century Gothic" panose="020B0502020202020204" pitchFamily="34" charset="0"/>
              </a:rPr>
              <a:t>Менеджмент (энерго)</a:t>
            </a:r>
          </a:p>
          <a:p>
            <a:pPr algn="r"/>
            <a:r>
              <a:rPr lang="ru-RU" sz="2800" dirty="0" smtClean="0">
                <a:latin typeface="Century Gothic" panose="020B0502020202020204" pitchFamily="34" charset="0"/>
              </a:rPr>
              <a:t>Формы учета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0" y="940718"/>
            <a:ext cx="13439775" cy="815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FC8B36"/>
                </a:solidFill>
                <a:latin typeface="Century Gothic" panose="020B0502020202020204" pitchFamily="34" charset="0"/>
              </a:rPr>
              <a:t>        Экономия </a:t>
            </a:r>
            <a:r>
              <a:rPr lang="ru-RU" sz="3600" dirty="0">
                <a:solidFill>
                  <a:srgbClr val="FC8B36"/>
                </a:solidFill>
                <a:latin typeface="Century Gothic" panose="020B0502020202020204" pitchFamily="34" charset="0"/>
              </a:rPr>
              <a:t>тепла</a:t>
            </a:r>
            <a:br>
              <a:rPr lang="ru-RU" sz="3600" dirty="0">
                <a:solidFill>
                  <a:srgbClr val="FC8B36"/>
                </a:solidFill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rgbClr val="FC8B36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FC8B36"/>
                </a:solidFill>
                <a:latin typeface="+mn-lt"/>
              </a:rPr>
            </a:br>
            <a:endParaRPr lang="ru-RU" sz="3600" dirty="0">
              <a:solidFill>
                <a:srgbClr val="FC8B3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993" y="2110809"/>
            <a:ext cx="832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Применяемые решения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8653" y="2757140"/>
            <a:ext cx="49991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Простые инновации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9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76401"/>
            <a:ext cx="6783397" cy="4922603"/>
          </a:xfrm>
          <a:prstGeom prst="rect">
            <a:avLst/>
          </a:prstGeom>
          <a:solidFill>
            <a:srgbClr val="CACBFE"/>
          </a:solidFill>
          <a:ln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3397" y="2079776"/>
            <a:ext cx="6656378" cy="4922603"/>
          </a:xfrm>
          <a:prstGeom prst="rect">
            <a:avLst/>
          </a:prstGeom>
          <a:solidFill>
            <a:srgbClr val="CACBFE"/>
          </a:soli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0" y="940718"/>
            <a:ext cx="13439775" cy="606871"/>
          </a:xfrm>
          <a:prstGeom prst="rect">
            <a:avLst/>
          </a:prstGeom>
          <a:ln>
            <a:solidFill>
              <a:srgbClr val="CACBFE"/>
            </a:solidFill>
          </a:ln>
        </p:spPr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Экономия </a:t>
            </a:r>
            <a:r>
              <a:rPr lang="ru-RU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воды</a:t>
            </a:r>
            <a:br>
              <a:rPr lang="ru-RU" sz="36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693133" y="5081616"/>
            <a:ext cx="642128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 smtClean="0">
                <a:latin typeface="+mn-lt"/>
              </a:rPr>
              <a:t>Автоматические системы контроля утечек воды</a:t>
            </a:r>
          </a:p>
          <a:p>
            <a:pPr algn="r"/>
            <a:endParaRPr lang="ru-RU" sz="3600" dirty="0" smtClean="0">
              <a:latin typeface="+mn-lt"/>
            </a:endParaRPr>
          </a:p>
          <a:p>
            <a:pPr algn="r"/>
            <a:r>
              <a:rPr lang="ru-RU" sz="3600" dirty="0" smtClean="0">
                <a:latin typeface="+mn-lt"/>
              </a:rPr>
              <a:t>Менеджмент </a:t>
            </a:r>
            <a:r>
              <a:rPr lang="ru-RU" sz="3600" dirty="0">
                <a:latin typeface="+mn-lt"/>
              </a:rPr>
              <a:t>(энерго)</a:t>
            </a:r>
          </a:p>
          <a:p>
            <a:pPr algn="r"/>
            <a:r>
              <a:rPr lang="ru-RU" sz="3600" dirty="0" smtClean="0">
                <a:latin typeface="+mn-lt"/>
              </a:rPr>
              <a:t>Формы учета</a:t>
            </a:r>
          </a:p>
          <a:p>
            <a:pPr algn="r"/>
            <a:endParaRPr lang="ru-RU" sz="3600" dirty="0" smtClean="0">
              <a:latin typeface="+mn-lt"/>
            </a:endParaRPr>
          </a:p>
          <a:p>
            <a:pPr algn="r"/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3" y="3201672"/>
            <a:ext cx="6393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Приборный учет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993" y="2110809"/>
            <a:ext cx="8322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u="sng" dirty="0" smtClean="0">
              <a:solidFill>
                <a:srgbClr val="0070C0"/>
              </a:solidFill>
            </a:endParaRPr>
          </a:p>
          <a:p>
            <a:r>
              <a:rPr lang="ru-RU" sz="3600" u="sng" dirty="0" smtClean="0">
                <a:solidFill>
                  <a:srgbClr val="0070C0"/>
                </a:solidFill>
              </a:rPr>
              <a:t>Применяемые решения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3347" y="2757140"/>
            <a:ext cx="4981074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Простые инновации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45169" y="1043533"/>
            <a:ext cx="4310622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4703663" y="2065250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42873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КОМФОРТ</a:t>
            </a:r>
          </a:p>
          <a:p>
            <a:pPr algn="r"/>
            <a:endParaRPr lang="ru-RU" sz="40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4000" dirty="0" smtClean="0">
                <a:solidFill>
                  <a:srgbClr val="494DFD"/>
                </a:solidFill>
                <a:latin typeface="Century Gothic" panose="020B0502020202020204" pitchFamily="34" charset="0"/>
              </a:rPr>
              <a:t>ЭКОНОМИЯ </a:t>
            </a:r>
          </a:p>
          <a:p>
            <a:pPr algn="r"/>
            <a:r>
              <a:rPr lang="ru-RU" sz="4000" dirty="0" smtClean="0">
                <a:latin typeface="Century Gothic" panose="020B0502020202020204" pitchFamily="34" charset="0"/>
              </a:rPr>
              <a:t/>
            </a:r>
            <a:br>
              <a:rPr lang="ru-RU" sz="4000" dirty="0" smtClean="0">
                <a:latin typeface="Century Gothic" panose="020B0502020202020204" pitchFamily="34" charset="0"/>
              </a:rPr>
            </a:br>
            <a:r>
              <a:rPr lang="ru-RU" sz="4000" dirty="0" smtClean="0">
                <a:latin typeface="Century Gothic" panose="020B0502020202020204" pitchFamily="34" charset="0"/>
              </a:rPr>
              <a:t>РАЗУМНОЕ ПОТРЕБЛЕНИЕ  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ÐÐ°ÑÑÐ¸Ð½ÐºÐ¸ Ð¿Ð¾ Ð·Ð°Ð¿ÑÐ¾ÑÑ ÑÐºÐ¾Ð»Ð¾Ð³Ð¸Ñ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27" y="1018001"/>
            <a:ext cx="3634764" cy="36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199" y="1627209"/>
            <a:ext cx="10369151" cy="338554"/>
          </a:xfrm>
          <a:prstGeom prst="rect">
            <a:avLst/>
          </a:prstGeom>
          <a:solidFill>
            <a:srgbClr val="7376FD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Демонстрационные пилотные проекты в Кызылординской и Мангистаусской областях 2016 год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199" y="2123653"/>
            <a:ext cx="12308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«Внедрение систем энергоменеджмента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для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управления энергией в зданиях»</a:t>
            </a:r>
            <a:endParaRPr lang="ru-RU" sz="2800" dirty="0"/>
          </a:p>
        </p:txBody>
      </p:sp>
      <p:pic>
        <p:nvPicPr>
          <p:cNvPr id="7" name="Picture 2" descr="Screen shot 2011-06-24 at 3.1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919" y="821553"/>
            <a:ext cx="8747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19" y="897753"/>
            <a:ext cx="1397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7199" y="897753"/>
            <a:ext cx="855141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Реализованные решения совместно 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ПРООН</a:t>
            </a:r>
            <a:endParaRPr lang="ru-RU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3" y="3077760"/>
            <a:ext cx="5063545" cy="408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36" y="2432866"/>
            <a:ext cx="4536504" cy="45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creen shot 2011-06-24 at 3.1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919" y="821553"/>
            <a:ext cx="8747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19" y="897753"/>
            <a:ext cx="1397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43423" y="1475087"/>
            <a:ext cx="654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Технические энергоэффективные решения (тепло)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9" y="2162818"/>
            <a:ext cx="5697575" cy="22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3223" y="821553"/>
            <a:ext cx="4725974" cy="523220"/>
          </a:xfrm>
          <a:prstGeom prst="rect">
            <a:avLst/>
          </a:prstGeom>
          <a:solidFill>
            <a:srgbClr val="94C6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г. </a:t>
            </a:r>
            <a:r>
              <a:rPr lang="ru-RU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Кызылорда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школа №11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3" y="5582120"/>
            <a:ext cx="71384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5511" y="4678223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Освещение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32077" y="2023246"/>
            <a:ext cx="3560590" cy="523220"/>
          </a:xfrm>
          <a:prstGeom prst="rect">
            <a:avLst/>
          </a:prstGeom>
          <a:solidFill>
            <a:srgbClr val="CACBFE"/>
          </a:solidFill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Г. Актау школа №3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67" y="5296172"/>
            <a:ext cx="4495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60" y="2733741"/>
            <a:ext cx="4744081" cy="20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7159" y="5047555"/>
            <a:ext cx="1310545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160" y="1844419"/>
            <a:ext cx="10585175" cy="45719"/>
          </a:xfrm>
          <a:prstGeom prst="roundRect">
            <a:avLst/>
          </a:prstGeom>
          <a:solidFill>
            <a:srgbClr val="737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595" y="1403573"/>
            <a:ext cx="9962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Технические энергоэффективные решения: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Автоматизация теплопотребления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Установка светодиодного энергоэффективного освещения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Внедрение системы управления энергопотреблением здания АСКУЭ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4161" y="3118118"/>
            <a:ext cx="60762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Административно - управленческие энергоэффективные решения: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2000" dirty="0" smtClean="0"/>
              <a:t>Внедрение системы энергомониторинга и энергоменеджмента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Screen shot 2011-06-24 at 3.1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919" y="821553"/>
            <a:ext cx="8747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19" y="897753"/>
            <a:ext cx="1397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5" y="2955924"/>
            <a:ext cx="1581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7" y="4094885"/>
            <a:ext cx="1562100" cy="16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08" y="5238449"/>
            <a:ext cx="15525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27" y="4592281"/>
            <a:ext cx="61536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1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4500</TotalTime>
  <Words>492</Words>
  <Application>Microsoft Office PowerPoint</Application>
  <PresentationFormat>Произвольный</PresentationFormat>
  <Paragraphs>117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Verdana</vt:lpstr>
      <vt:lpstr>Wingdings 2</vt:lpstr>
      <vt:lpstr>Остин</vt:lpstr>
      <vt:lpstr>Международный центр энергоэффективности, ресурсосбережения и экотехнологий  «PRO ECO» г. Караганда Республика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Zhanna</dc:creator>
  <cp:lastModifiedBy>Александра Федорова</cp:lastModifiedBy>
  <cp:revision>195</cp:revision>
  <cp:lastPrinted>2018-09-07T06:10:42Z</cp:lastPrinted>
  <dcterms:created xsi:type="dcterms:W3CDTF">2014-10-01T06:43:15Z</dcterms:created>
  <dcterms:modified xsi:type="dcterms:W3CDTF">2018-11-07T11:16:34Z</dcterms:modified>
</cp:coreProperties>
</file>